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7" r:id="rId2"/>
    <p:sldId id="258" r:id="rId3"/>
    <p:sldId id="282" r:id="rId4"/>
    <p:sldId id="279" r:id="rId5"/>
    <p:sldId id="284" r:id="rId6"/>
    <p:sldId id="283" r:id="rId7"/>
    <p:sldId id="285" r:id="rId8"/>
    <p:sldId id="286" r:id="rId9"/>
    <p:sldId id="287" r:id="rId10"/>
    <p:sldId id="288" r:id="rId11"/>
    <p:sldId id="290" r:id="rId12"/>
    <p:sldId id="291" r:id="rId1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6" d="100"/>
          <a:sy n="86" d="100"/>
        </p:scale>
        <p:origin x="84" y="54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79D31F-4742-4104-81CE-27A16FB5D7AC}" type="datetimeFigureOut">
              <a:rPr lang="en-US" smtClean="0"/>
              <a:t>1/15/2021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60B142-6582-48F1-BDC2-73564713FD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3751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60B142-6582-48F1-BDC2-73564713FDF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84380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60B142-6582-48F1-BDC2-73564713FDFA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4550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60B142-6582-48F1-BDC2-73564713FDFA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70556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60B142-6582-48F1-BDC2-73564713FDF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3922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60B142-6582-48F1-BDC2-73564713FDFA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5417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60B142-6582-48F1-BDC2-73564713FDFA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0873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60B142-6582-48F1-BDC2-73564713FDF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1821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60B142-6582-48F1-BDC2-73564713FDFA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7891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60B142-6582-48F1-BDC2-73564713FDF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987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7AB52-ABEE-4B2B-A666-3EC65BEB84E0}" type="datetimeFigureOut">
              <a:rPr lang="en-US" smtClean="0"/>
              <a:t>1/15/2021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F3283-B440-41F3-9FAF-5E402B586D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4752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7AB52-ABEE-4B2B-A666-3EC65BEB84E0}" type="datetimeFigureOut">
              <a:rPr lang="en-US" smtClean="0"/>
              <a:t>1/15/2021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F3283-B440-41F3-9FAF-5E402B586D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9188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7AB52-ABEE-4B2B-A666-3EC65BEB84E0}" type="datetimeFigureOut">
              <a:rPr lang="en-US" smtClean="0"/>
              <a:t>1/15/2021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F3283-B440-41F3-9FAF-5E402B586D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7945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7AB52-ABEE-4B2B-A666-3EC65BEB84E0}" type="datetimeFigureOut">
              <a:rPr lang="en-US" smtClean="0"/>
              <a:t>1/15/2021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F3283-B440-41F3-9FAF-5E402B586D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7081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7AB52-ABEE-4B2B-A666-3EC65BEB84E0}" type="datetimeFigureOut">
              <a:rPr lang="en-US" smtClean="0"/>
              <a:t>1/15/2021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F3283-B440-41F3-9FAF-5E402B586D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69861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7AB52-ABEE-4B2B-A666-3EC65BEB84E0}" type="datetimeFigureOut">
              <a:rPr lang="en-US" smtClean="0"/>
              <a:t>1/15/2021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F3283-B440-41F3-9FAF-5E402B586D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1252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7AB52-ABEE-4B2B-A666-3EC65BEB84E0}" type="datetimeFigureOut">
              <a:rPr lang="en-US" smtClean="0"/>
              <a:t>1/15/2021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F3283-B440-41F3-9FAF-5E402B586D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4505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7AB52-ABEE-4B2B-A666-3EC65BEB84E0}" type="datetimeFigureOut">
              <a:rPr lang="en-US" smtClean="0"/>
              <a:t>1/15/2021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F3283-B440-41F3-9FAF-5E402B586D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1695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7AB52-ABEE-4B2B-A666-3EC65BEB84E0}" type="datetimeFigureOut">
              <a:rPr lang="en-US" smtClean="0"/>
              <a:t>1/15/2021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F3283-B440-41F3-9FAF-5E402B586D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3175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7AB52-ABEE-4B2B-A666-3EC65BEB84E0}" type="datetimeFigureOut">
              <a:rPr lang="en-US" smtClean="0"/>
              <a:t>1/15/2021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F3283-B440-41F3-9FAF-5E402B586D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9398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E7AB52-ABEE-4B2B-A666-3EC65BEB84E0}" type="datetimeFigureOut">
              <a:rPr lang="en-US" smtClean="0"/>
              <a:t>1/15/2021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F3283-B440-41F3-9FAF-5E402B586D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8398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E7AB52-ABEE-4B2B-A666-3EC65BEB84E0}" type="datetimeFigureOut">
              <a:rPr lang="en-US" smtClean="0"/>
              <a:t>1/15/2021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0F3283-B440-41F3-9FAF-5E402B586D0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582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" y="381000"/>
            <a:ext cx="9067800" cy="1143000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>Lecture 19 &amp; </a:t>
            </a:r>
            <a:br>
              <a:rPr lang="en-US" altLang="zh-CN" dirty="0"/>
            </a:br>
            <a:r>
              <a:rPr lang="en-US" altLang="zh-CN" dirty="0" err="1"/>
              <a:t>Aruirregabiria</a:t>
            </a:r>
            <a:r>
              <a:rPr lang="en-US" altLang="zh-CN" dirty="0"/>
              <a:t> and Mira(2007)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905000"/>
            <a:ext cx="8305800" cy="4267200"/>
          </a:xfrm>
        </p:spPr>
        <p:txBody>
          <a:bodyPr>
            <a:normAutofit/>
          </a:bodyPr>
          <a:lstStyle/>
          <a:p>
            <a:r>
              <a:rPr lang="en-US" dirty="0"/>
              <a:t>Model Description( case 3)</a:t>
            </a:r>
          </a:p>
          <a:p>
            <a:r>
              <a:rPr lang="en-US" dirty="0"/>
              <a:t>Estimator</a:t>
            </a:r>
          </a:p>
          <a:p>
            <a:pPr lvl="1"/>
            <a:r>
              <a:rPr lang="en-US" dirty="0"/>
              <a:t>MLE (maximum-likelihood estimator) </a:t>
            </a:r>
          </a:p>
          <a:p>
            <a:pPr lvl="1"/>
            <a:r>
              <a:rPr lang="en-US" dirty="0"/>
              <a:t>2S (two-step estimator)</a:t>
            </a:r>
          </a:p>
          <a:p>
            <a:pPr lvl="1"/>
            <a:r>
              <a:rPr lang="en-US" dirty="0"/>
              <a:t>NPL (nested pseudo likelihood estimator)</a:t>
            </a:r>
          </a:p>
          <a:p>
            <a:pPr lvl="2"/>
            <a:r>
              <a:rPr lang="en-US" dirty="0"/>
              <a:t>NPL-</a:t>
            </a:r>
            <a:r>
              <a:rPr lang="el-GR" dirty="0">
                <a:latin typeface="Calibri" panose="020F0502020204030204" pitchFamily="34" charset="0"/>
                <a:cs typeface="Calibri" panose="020F0502020204030204" pitchFamily="34" charset="0"/>
              </a:rPr>
              <a:t>λ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(2012)</a:t>
            </a:r>
            <a:endParaRPr lang="en-US" dirty="0"/>
          </a:p>
          <a:p>
            <a:r>
              <a:rPr lang="en-US" dirty="0"/>
              <a:t>Results</a:t>
            </a:r>
          </a:p>
          <a:p>
            <a:pPr lvl="2"/>
            <a:endParaRPr lang="el-GR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914400" lvl="2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25280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Alg4 – NPL-</a:t>
            </a:r>
            <a:r>
              <a:rPr lang="el-GR" dirty="0">
                <a:latin typeface="Calibri" panose="020F0502020204030204" pitchFamily="34" charset="0"/>
                <a:cs typeface="Calibri" panose="020F0502020204030204" pitchFamily="34" charset="0"/>
              </a:rPr>
              <a:t> λ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233ABF-BE14-4F39-AD26-EB53B786EB7F}"/>
              </a:ext>
            </a:extLst>
          </p:cNvPr>
          <p:cNvSpPr txBox="1"/>
          <p:nvPr/>
        </p:nvSpPr>
        <p:spPr>
          <a:xfrm>
            <a:off x="838200" y="5449669"/>
            <a:ext cx="670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Disadvantage: May not converge or even if it converges, it may fail to provide consistent estimates; Depends too much on </a:t>
            </a:r>
            <a:r>
              <a:rPr lang="el-GR" dirty="0">
                <a:latin typeface="Calibri" panose="020F0502020204030204" pitchFamily="34" charset="0"/>
                <a:cs typeface="Calibri" panose="020F0502020204030204" pitchFamily="34" charset="0"/>
              </a:rPr>
              <a:t>λ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4D39D8-8D37-4D41-A87A-EA0096AE8D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166" t="33704" r="54167" b="24814"/>
          <a:stretch/>
        </p:blipFill>
        <p:spPr>
          <a:xfrm>
            <a:off x="838200" y="1256074"/>
            <a:ext cx="6477000" cy="4121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5106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AF9392-0442-47C9-A043-6F7A55BB52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38731F-330B-4FBB-A821-BD2C6F4776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Code: </a:t>
            </a:r>
            <a:r>
              <a:rPr lang="en-US" dirty="0" err="1"/>
              <a:t>Guass</a:t>
            </a:r>
            <a:r>
              <a:rPr lang="en-US" dirty="0"/>
              <a:t>(2007)</a:t>
            </a:r>
          </a:p>
          <a:p>
            <a:r>
              <a:rPr lang="en-US" dirty="0"/>
              <a:t>Code: </a:t>
            </a:r>
            <a:r>
              <a:rPr lang="en-US" dirty="0" err="1"/>
              <a:t>Matlab</a:t>
            </a:r>
            <a:r>
              <a:rPr lang="en-US" dirty="0"/>
              <a:t>(2019)</a:t>
            </a:r>
          </a:p>
        </p:txBody>
      </p:sp>
    </p:spTree>
    <p:extLst>
      <p:ext uri="{BB962C8B-B14F-4D97-AF65-F5344CB8AC3E}">
        <p14:creationId xmlns:p14="http://schemas.microsoft.com/office/powerpoint/2010/main" val="24454713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AF9392-0442-47C9-A043-6F7A55BB52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1FC5CB0-0B8F-4D5D-8200-B0F0DB5FD3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1967" r="69809" b="10260"/>
          <a:stretch/>
        </p:blipFill>
        <p:spPr>
          <a:xfrm>
            <a:off x="1600200" y="-762000"/>
            <a:ext cx="6152866" cy="8915400"/>
          </a:xfrm>
        </p:spPr>
      </p:pic>
    </p:spTree>
    <p:extLst>
      <p:ext uri="{BB962C8B-B14F-4D97-AF65-F5344CB8AC3E}">
        <p14:creationId xmlns:p14="http://schemas.microsoft.com/office/powerpoint/2010/main" val="36130239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Description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0476F1D-369C-4FC6-83F8-C83BD08A1B6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333" t="31060" r="34248" b="33819"/>
          <a:stretch/>
        </p:blipFill>
        <p:spPr>
          <a:xfrm>
            <a:off x="1258277" y="1676400"/>
            <a:ext cx="6627446" cy="403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3986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Description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55968251-8903-4806-A54A-57325192E9E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415" t="30956" r="34919" b="27563"/>
          <a:stretch/>
        </p:blipFill>
        <p:spPr>
          <a:xfrm>
            <a:off x="1447661" y="1417638"/>
            <a:ext cx="6055027" cy="446159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BFED433-E7D6-47F2-AABF-44EB12D006E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5000" t="49999" r="31667" b="39630"/>
          <a:stretch/>
        </p:blipFill>
        <p:spPr>
          <a:xfrm>
            <a:off x="1524000" y="3200400"/>
            <a:ext cx="5902488" cy="103293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5E32C28-DA18-4756-80E0-6B0F71FF44AA}"/>
              </a:ext>
            </a:extLst>
          </p:cNvPr>
          <p:cNvSpPr txBox="1"/>
          <p:nvPr/>
        </p:nvSpPr>
        <p:spPr>
          <a:xfrm>
            <a:off x="1524000" y="4343400"/>
            <a:ext cx="5791200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    </a:t>
            </a:r>
            <a:r>
              <a:rPr lang="el-GR" dirty="0">
                <a:latin typeface="Calibri" panose="020F0502020204030204" pitchFamily="34" charset="0"/>
                <a:cs typeface="Calibri" panose="020F0502020204030204" pitchFamily="34" charset="0"/>
              </a:rPr>
              <a:t>θ</a:t>
            </a:r>
            <a:r>
              <a:rPr lang="en-US" sz="1000" dirty="0">
                <a:latin typeface="Calibri" panose="020F0502020204030204" pitchFamily="34" charset="0"/>
                <a:cs typeface="Calibri" panose="020F0502020204030204" pitchFamily="34" charset="0"/>
              </a:rPr>
              <a:t>RS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=C</a:t>
            </a:r>
            <a:r>
              <a:rPr lang="en-US" dirty="0"/>
              <a:t>oefficient on market size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; </a:t>
            </a:r>
            <a:r>
              <a:rPr lang="el-GR" dirty="0">
                <a:latin typeface="Calibri" panose="020F0502020204030204" pitchFamily="34" charset="0"/>
                <a:cs typeface="Calibri" panose="020F0502020204030204" pitchFamily="34" charset="0"/>
              </a:rPr>
              <a:t>θ</a:t>
            </a:r>
            <a:r>
              <a:rPr lang="en-US" sz="1000" dirty="0">
                <a:latin typeface="Calibri" panose="020F0502020204030204" pitchFamily="34" charset="0"/>
                <a:cs typeface="Calibri" panose="020F0502020204030204" pitchFamily="34" charset="0"/>
              </a:rPr>
              <a:t>RN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= C</a:t>
            </a:r>
            <a:r>
              <a:rPr lang="en-US" dirty="0"/>
              <a:t>ompetitive effect;</a:t>
            </a:r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                 ~ Standard Gumbel distribution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D5F2199-87C1-4FC9-92C9-0068B22FB40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7949" t="52962" r="60000" b="44075"/>
          <a:stretch/>
        </p:blipFill>
        <p:spPr>
          <a:xfrm>
            <a:off x="2209800" y="1709546"/>
            <a:ext cx="4602185" cy="34785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2EBBED2-DBA3-43BC-996A-DA2E5BE4158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6570" t="52962" r="60000" b="43783"/>
          <a:stretch/>
        </p:blipFill>
        <p:spPr>
          <a:xfrm>
            <a:off x="1851807" y="4607594"/>
            <a:ext cx="715985" cy="382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9045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Description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03BEE3F-EE27-4C28-8605-F735F831406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667" t="31697" r="55833" b="23858"/>
          <a:stretch/>
        </p:blipFill>
        <p:spPr>
          <a:xfrm>
            <a:off x="1630125" y="1295400"/>
            <a:ext cx="5883750" cy="452596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718EF9C-BDC0-4C4B-848A-9F0DFBC3F8B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130" t="60931" r="81463" b="35196"/>
          <a:stretch/>
        </p:blipFill>
        <p:spPr>
          <a:xfrm>
            <a:off x="3733800" y="3429000"/>
            <a:ext cx="1219200" cy="491319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EC14629-9650-4847-8CF5-DEAB52D9F091}"/>
              </a:ext>
            </a:extLst>
          </p:cNvPr>
          <p:cNvSpPr txBox="1"/>
          <p:nvPr/>
        </p:nvSpPr>
        <p:spPr>
          <a:xfrm>
            <a:off x="5486400" y="3674659"/>
            <a:ext cx="2362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Problem?</a:t>
            </a:r>
            <a:r>
              <a:rPr lang="zh-CN" altLang="en-US" dirty="0">
                <a:solidFill>
                  <a:srgbClr val="FF0000"/>
                </a:solidFill>
              </a:rPr>
              <a:t> </a:t>
            </a:r>
            <a:r>
              <a:rPr lang="en-US" altLang="zh-CN" dirty="0">
                <a:solidFill>
                  <a:srgbClr val="FF0000"/>
                </a:solidFill>
              </a:rPr>
              <a:t>Market size depend on or not action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2443546-6AE9-4E6E-86D8-97856196F1E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7700" t="50606" r="18611" b="43474"/>
          <a:stretch/>
        </p:blipFill>
        <p:spPr>
          <a:xfrm>
            <a:off x="1163348" y="5422227"/>
            <a:ext cx="6817303" cy="673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8908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Description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C58679B-64FE-4795-A00C-DA89E7BC3E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333" t="35185" r="55000" b="17408"/>
          <a:stretch/>
        </p:blipFill>
        <p:spPr>
          <a:xfrm>
            <a:off x="1181100" y="1352811"/>
            <a:ext cx="6781800" cy="493221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9030F67-A1BE-424B-9FA3-A366CE88D6F7}"/>
              </a:ext>
            </a:extLst>
          </p:cNvPr>
          <p:cNvSpPr txBox="1"/>
          <p:nvPr/>
        </p:nvSpPr>
        <p:spPr>
          <a:xfrm>
            <a:off x="4251846" y="3109415"/>
            <a:ext cx="68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(CCP)</a:t>
            </a:r>
          </a:p>
        </p:txBody>
      </p:sp>
    </p:spTree>
    <p:extLst>
      <p:ext uri="{BB962C8B-B14F-4D97-AF65-F5344CB8AC3E}">
        <p14:creationId xmlns:p14="http://schemas.microsoft.com/office/powerpoint/2010/main" val="20313829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Description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F1D3B3-0A53-4748-AABF-9979B1F5F5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167" t="38148" r="55834" b="35338"/>
          <a:stretch/>
        </p:blipFill>
        <p:spPr>
          <a:xfrm>
            <a:off x="838200" y="1542329"/>
            <a:ext cx="7467600" cy="31820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C98AF0D-811D-4B95-9C88-1919F941DC5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167" t="70377" r="55834" b="26296"/>
          <a:stretch/>
        </p:blipFill>
        <p:spPr>
          <a:xfrm>
            <a:off x="838200" y="4916342"/>
            <a:ext cx="7467600" cy="39932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996E7E1-2E67-4F3B-8864-C3E88924BB69}"/>
              </a:ext>
            </a:extLst>
          </p:cNvPr>
          <p:cNvSpPr txBox="1"/>
          <p:nvPr/>
        </p:nvSpPr>
        <p:spPr>
          <a:xfrm>
            <a:off x="1524000" y="5477616"/>
            <a:ext cx="487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400 observation, 1000 times simulation</a:t>
            </a:r>
          </a:p>
        </p:txBody>
      </p:sp>
    </p:spTree>
    <p:extLst>
      <p:ext uri="{BB962C8B-B14F-4D97-AF65-F5344CB8AC3E}">
        <p14:creationId xmlns:p14="http://schemas.microsoft.com/office/powerpoint/2010/main" val="37113938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Alg1 - MLE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4DEC4E-533C-40E8-B5C0-B7316F3875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166" t="36667" r="54167" b="24814"/>
          <a:stretch/>
        </p:blipFill>
        <p:spPr>
          <a:xfrm>
            <a:off x="228600" y="1280319"/>
            <a:ext cx="6705600" cy="39624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F233ABF-BE14-4F39-AD26-EB53B786EB7F}"/>
              </a:ext>
            </a:extLst>
          </p:cNvPr>
          <p:cNvSpPr txBox="1"/>
          <p:nvPr/>
        </p:nvSpPr>
        <p:spPr>
          <a:xfrm>
            <a:off x="838200" y="5105400"/>
            <a:ext cx="670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Disadvantage: Needs a lot computation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4A9531B-8EF1-4339-87F3-BB1DC61C5F9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333" t="55926" r="64292" b="32222"/>
          <a:stretch/>
        </p:blipFill>
        <p:spPr>
          <a:xfrm>
            <a:off x="7189543" y="2734643"/>
            <a:ext cx="1748051" cy="94171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661ADCF-CEE4-418E-A3EA-D8F4126B6ABD}"/>
              </a:ext>
            </a:extLst>
          </p:cNvPr>
          <p:cNvSpPr txBox="1"/>
          <p:nvPr/>
        </p:nvSpPr>
        <p:spPr>
          <a:xfrm>
            <a:off x="6515100" y="2892187"/>
            <a:ext cx="533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Or </a:t>
            </a:r>
          </a:p>
        </p:txBody>
      </p:sp>
    </p:spTree>
    <p:extLst>
      <p:ext uri="{BB962C8B-B14F-4D97-AF65-F5344CB8AC3E}">
        <p14:creationId xmlns:p14="http://schemas.microsoft.com/office/powerpoint/2010/main" val="17269829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Alg2 – 2S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233ABF-BE14-4F39-AD26-EB53B786EB7F}"/>
              </a:ext>
            </a:extLst>
          </p:cNvPr>
          <p:cNvSpPr txBox="1"/>
          <p:nvPr/>
        </p:nvSpPr>
        <p:spPr>
          <a:xfrm>
            <a:off x="838200" y="5105400"/>
            <a:ext cx="670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P: 3 method (frequency, logit, random U(0,1))</a:t>
            </a:r>
          </a:p>
          <a:p>
            <a:r>
              <a:rPr lang="en-US" dirty="0"/>
              <a:t>Disadvantage: have large biases in finite samples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05830A-343B-43C0-AB5A-B9AE7CCB020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166" t="35185" r="54167" b="23600"/>
          <a:stretch/>
        </p:blipFill>
        <p:spPr>
          <a:xfrm>
            <a:off x="841612" y="1154668"/>
            <a:ext cx="6248400" cy="395073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AB6F13C-8A02-465B-96C5-9EE46248C46F}"/>
              </a:ext>
            </a:extLst>
          </p:cNvPr>
          <p:cNvSpPr txBox="1"/>
          <p:nvPr/>
        </p:nvSpPr>
        <p:spPr>
          <a:xfrm>
            <a:off x="2286000" y="3244334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83654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Alg3 – NPL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233ABF-BE14-4F39-AD26-EB53B786EB7F}"/>
              </a:ext>
            </a:extLst>
          </p:cNvPr>
          <p:cNvSpPr txBox="1"/>
          <p:nvPr/>
        </p:nvSpPr>
        <p:spPr>
          <a:xfrm>
            <a:off x="838200" y="5105400"/>
            <a:ext cx="670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Disadvantage: NPL algorithm may not converge or even if it converges, it may fail to provide consistent estimates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9047CA-C124-408D-8E91-933406005D7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666" t="48519" r="53781" b="21129"/>
          <a:stretch/>
        </p:blipFill>
        <p:spPr>
          <a:xfrm>
            <a:off x="1333500" y="1654661"/>
            <a:ext cx="64770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5165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5469</TotalTime>
  <Words>198</Words>
  <Application>Microsoft Office PowerPoint</Application>
  <PresentationFormat>On-screen Show (4:3)</PresentationFormat>
  <Paragraphs>42</Paragraphs>
  <Slides>12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Calibri</vt:lpstr>
      <vt:lpstr>Office Theme</vt:lpstr>
      <vt:lpstr>Lecture 19 &amp;  Aruirregabiria and Mira(2007)</vt:lpstr>
      <vt:lpstr>Model Description</vt:lpstr>
      <vt:lpstr>Model Description</vt:lpstr>
      <vt:lpstr>Model Description</vt:lpstr>
      <vt:lpstr>Model Description</vt:lpstr>
      <vt:lpstr>Model Description</vt:lpstr>
      <vt:lpstr>Alg1 - MLE</vt:lpstr>
      <vt:lpstr>Alg2 – 2S</vt:lpstr>
      <vt:lpstr>Alg3 – NPL</vt:lpstr>
      <vt:lpstr>Alg4 – NPL- λ</vt:lpstr>
      <vt:lpstr>Results</vt:lpstr>
      <vt:lpstr>Results</vt:lpstr>
    </vt:vector>
  </TitlesOfParts>
  <Company>Hewlett-Packard Company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Research Objectives</dc:title>
  <dc:creator>Yanling</dc:creator>
  <cp:lastModifiedBy>Sun, Lu</cp:lastModifiedBy>
  <cp:revision>67</cp:revision>
  <dcterms:created xsi:type="dcterms:W3CDTF">2020-11-06T22:02:51Z</dcterms:created>
  <dcterms:modified xsi:type="dcterms:W3CDTF">2021-01-18T15:51:32Z</dcterms:modified>
</cp:coreProperties>
</file>